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Montserrat Bold" panose="020B0604020202020204" charset="-93"/>
      <p:regular r:id="rId13"/>
    </p:embeddedFont>
    <p:embeddedFont>
      <p:font typeface="Montserrat" panose="020B0604020202020204" charset="-93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Euphoria Script" panose="020B0604020202020204" charset="0"/>
      <p:regular r:id="rId19"/>
    </p:embeddedFont>
    <p:embeddedFont>
      <p:font typeface="Roca One Bold Italics" panose="020B0604020202020204" charset="0"/>
      <p:regular r:id="rId20"/>
    </p:embeddedFont>
    <p:embeddedFont>
      <p:font typeface="Roca One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1 GEN 1" initials="XG1" lastIdx="1" clrIdx="0">
    <p:extLst>
      <p:ext uri="{19B8F6BF-5375-455C-9EA6-DF929625EA0E}">
        <p15:presenceInfo xmlns:p15="http://schemas.microsoft.com/office/powerpoint/2012/main" userId="6cad1d0289dc10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0DC30-3AFF-454E-845B-077DE7F0923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468A1-74C1-40C2-904E-C40F79E2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0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468A1-74C1-40C2-904E-C40F79E210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9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Link</a:t>
            </a:r>
            <a:r>
              <a:rPr lang="en-US" b="1" baseline="0" dirty="0" smtClean="0"/>
              <a:t> to video</a:t>
            </a:r>
            <a:r>
              <a:rPr lang="en-US" baseline="0" dirty="0" smtClean="0"/>
              <a:t>: </a:t>
            </a:r>
            <a:r>
              <a:rPr lang="en-US" i="1" baseline="0" dirty="0" smtClean="0"/>
              <a:t>https://youtu.be/kjIPGD_WcEY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468A1-74C1-40C2-904E-C40F79E210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7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Answer</a:t>
            </a:r>
            <a:r>
              <a:rPr lang="en-US" dirty="0" smtClean="0"/>
              <a:t>:</a:t>
            </a:r>
            <a:r>
              <a:rPr lang="en-US" baseline="0" dirty="0" smtClean="0"/>
              <a:t> b. lights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468A1-74C1-40C2-904E-C40F79E210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64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Answer:</a:t>
            </a:r>
            <a:r>
              <a:rPr lang="en-US" b="1" baseline="0" dirty="0" smtClean="0"/>
              <a:t> </a:t>
            </a:r>
            <a:r>
              <a:rPr lang="en-US" baseline="0" dirty="0" smtClean="0"/>
              <a:t>b. five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468A1-74C1-40C2-904E-C40F79E210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30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Answer</a:t>
            </a:r>
            <a:r>
              <a:rPr lang="en-US" dirty="0" smtClean="0"/>
              <a:t>:</a:t>
            </a:r>
            <a:r>
              <a:rPr lang="en-US" baseline="0" dirty="0" smtClean="0"/>
              <a:t> c. millions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468A1-74C1-40C2-904E-C40F79E210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13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Answer</a:t>
            </a:r>
            <a:r>
              <a:rPr lang="en-US" dirty="0" smtClean="0"/>
              <a:t>:</a:t>
            </a:r>
            <a:r>
              <a:rPr lang="en-US" baseline="0" dirty="0" smtClean="0"/>
              <a:t> a. lamps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468A1-74C1-40C2-904E-C40F79E210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95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Answer:</a:t>
            </a:r>
            <a:r>
              <a:rPr lang="en-US" b="1" baseline="0" dirty="0" smtClean="0"/>
              <a:t> </a:t>
            </a:r>
            <a:r>
              <a:rPr lang="en-US" baseline="0" dirty="0" smtClean="0"/>
              <a:t>a. families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468A1-74C1-40C2-904E-C40F79E210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87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468A1-74C1-40C2-904E-C40F79E210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3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15785">
            <a:off x="-140401" y="-738474"/>
            <a:ext cx="18568801" cy="3534347"/>
            <a:chOff x="0" y="0"/>
            <a:chExt cx="24758402" cy="4712463"/>
          </a:xfrm>
        </p:grpSpPr>
        <p:sp>
          <p:nvSpPr>
            <p:cNvPr id="3" name="Freeform 3"/>
            <p:cNvSpPr/>
            <p:nvPr/>
          </p:nvSpPr>
          <p:spPr>
            <a:xfrm rot="-404402">
              <a:off x="143338" y="381231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0" y="0"/>
                  </a:moveTo>
                  <a:lnTo>
                    <a:pt x="6663458" y="0"/>
                  </a:lnTo>
                  <a:lnTo>
                    <a:pt x="6663458" y="2834998"/>
                  </a:lnTo>
                  <a:lnTo>
                    <a:pt x="0" y="28349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295897" flipH="1">
              <a:off x="5772676" y="281170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6663457" y="0"/>
                  </a:moveTo>
                  <a:lnTo>
                    <a:pt x="0" y="0"/>
                  </a:lnTo>
                  <a:lnTo>
                    <a:pt x="0" y="2834999"/>
                  </a:lnTo>
                  <a:lnTo>
                    <a:pt x="6663457" y="2834999"/>
                  </a:lnTo>
                  <a:lnTo>
                    <a:pt x="666345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6771">
              <a:off x="12293396" y="759906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0" y="0"/>
                  </a:moveTo>
                  <a:lnTo>
                    <a:pt x="6663458" y="0"/>
                  </a:lnTo>
                  <a:lnTo>
                    <a:pt x="6663458" y="2834999"/>
                  </a:lnTo>
                  <a:lnTo>
                    <a:pt x="0" y="2834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611639" flipH="1">
              <a:off x="17896667" y="1310186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6663457" y="0"/>
                  </a:moveTo>
                  <a:lnTo>
                    <a:pt x="0" y="0"/>
                  </a:lnTo>
                  <a:lnTo>
                    <a:pt x="0" y="2834999"/>
                  </a:lnTo>
                  <a:lnTo>
                    <a:pt x="6663457" y="2834999"/>
                  </a:lnTo>
                  <a:lnTo>
                    <a:pt x="6663457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-659055" y="3700124"/>
            <a:ext cx="5821626" cy="6218025"/>
          </a:xfrm>
          <a:custGeom>
            <a:avLst/>
            <a:gdLst/>
            <a:ahLst/>
            <a:cxnLst/>
            <a:rect l="l" t="t" r="r" b="b"/>
            <a:pathLst>
              <a:path w="5821626" h="6218025">
                <a:moveTo>
                  <a:pt x="0" y="0"/>
                </a:moveTo>
                <a:lnTo>
                  <a:pt x="5821626" y="0"/>
                </a:lnTo>
                <a:lnTo>
                  <a:pt x="5821626" y="6218025"/>
                </a:lnTo>
                <a:lnTo>
                  <a:pt x="0" y="62180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03110" y="5803349"/>
            <a:ext cx="4984890" cy="4114800"/>
          </a:xfrm>
          <a:custGeom>
            <a:avLst/>
            <a:gdLst/>
            <a:ahLst/>
            <a:cxnLst/>
            <a:rect l="l" t="t" r="r" b="b"/>
            <a:pathLst>
              <a:path w="4984890" h="4114800">
                <a:moveTo>
                  <a:pt x="0" y="0"/>
                </a:moveTo>
                <a:lnTo>
                  <a:pt x="4984890" y="0"/>
                </a:lnTo>
                <a:lnTo>
                  <a:pt x="49848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77444" y="2921385"/>
            <a:ext cx="11244016" cy="3063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63"/>
              </a:lnSpc>
            </a:pPr>
            <a:r>
              <a:rPr lang="en-US" sz="21029">
                <a:solidFill>
                  <a:srgbClr val="292524"/>
                </a:solidFill>
                <a:latin typeface="Euphoria Script"/>
              </a:rPr>
              <a:t>Festivals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70032" y="5841449"/>
            <a:ext cx="8806178" cy="710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0"/>
              </a:lnSpc>
            </a:pPr>
            <a:r>
              <a:rPr lang="en-US" sz="4973" spc="134">
                <a:solidFill>
                  <a:srgbClr val="292524"/>
                </a:solidFill>
                <a:latin typeface="Montserrat"/>
              </a:rPr>
              <a:t>E-SPACE GROUP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847" y="8774385"/>
            <a:ext cx="18753936" cy="1745583"/>
            <a:chOff x="0" y="0"/>
            <a:chExt cx="4939308" cy="4597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9308" cy="459742"/>
            </a:xfrm>
            <a:custGeom>
              <a:avLst/>
              <a:gdLst/>
              <a:ahLst/>
              <a:cxnLst/>
              <a:rect l="l" t="t" r="r" b="b"/>
              <a:pathLst>
                <a:path w="4939308" h="459742">
                  <a:moveTo>
                    <a:pt x="0" y="0"/>
                  </a:moveTo>
                  <a:lnTo>
                    <a:pt x="4939308" y="0"/>
                  </a:lnTo>
                  <a:lnTo>
                    <a:pt x="4939308" y="459742"/>
                  </a:lnTo>
                  <a:lnTo>
                    <a:pt x="0" y="459742"/>
                  </a:lnTo>
                  <a:close/>
                </a:path>
              </a:pathLst>
            </a:custGeom>
            <a:solidFill>
              <a:srgbClr val="DD524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39308" cy="497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15785">
            <a:off x="-140401" y="-971442"/>
            <a:ext cx="18568801" cy="3534347"/>
            <a:chOff x="0" y="0"/>
            <a:chExt cx="24758402" cy="4712463"/>
          </a:xfrm>
        </p:grpSpPr>
        <p:sp>
          <p:nvSpPr>
            <p:cNvPr id="6" name="Freeform 6"/>
            <p:cNvSpPr/>
            <p:nvPr/>
          </p:nvSpPr>
          <p:spPr>
            <a:xfrm rot="-404402">
              <a:off x="143338" y="381231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0" y="0"/>
                  </a:moveTo>
                  <a:lnTo>
                    <a:pt x="6663458" y="0"/>
                  </a:lnTo>
                  <a:lnTo>
                    <a:pt x="6663458" y="2834998"/>
                  </a:lnTo>
                  <a:lnTo>
                    <a:pt x="0" y="28349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295897" flipH="1">
              <a:off x="5772676" y="281170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6663457" y="0"/>
                  </a:moveTo>
                  <a:lnTo>
                    <a:pt x="0" y="0"/>
                  </a:lnTo>
                  <a:lnTo>
                    <a:pt x="0" y="2834999"/>
                  </a:lnTo>
                  <a:lnTo>
                    <a:pt x="6663457" y="2834999"/>
                  </a:lnTo>
                  <a:lnTo>
                    <a:pt x="666345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6771">
              <a:off x="12293396" y="759906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0" y="0"/>
                  </a:moveTo>
                  <a:lnTo>
                    <a:pt x="6663458" y="0"/>
                  </a:lnTo>
                  <a:lnTo>
                    <a:pt x="6663458" y="2834999"/>
                  </a:lnTo>
                  <a:lnTo>
                    <a:pt x="0" y="2834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611639" flipH="1">
              <a:off x="17896667" y="1310186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6663457" y="0"/>
                  </a:moveTo>
                  <a:lnTo>
                    <a:pt x="0" y="0"/>
                  </a:lnTo>
                  <a:lnTo>
                    <a:pt x="0" y="2834999"/>
                  </a:lnTo>
                  <a:lnTo>
                    <a:pt x="6663457" y="2834999"/>
                  </a:lnTo>
                  <a:lnTo>
                    <a:pt x="6663457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5107311" y="5971727"/>
            <a:ext cx="8131619" cy="973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41"/>
              </a:lnSpc>
            </a:pPr>
            <a:r>
              <a:rPr lang="en-US" sz="6673" spc="180">
                <a:solidFill>
                  <a:srgbClr val="292524"/>
                </a:solidFill>
                <a:latin typeface="Montserrat"/>
              </a:rPr>
              <a:t>FOR LISTENING!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58099" y="2849297"/>
            <a:ext cx="10230043" cy="308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89"/>
              </a:lnSpc>
            </a:pPr>
            <a:r>
              <a:rPr lang="en-US" sz="21229">
                <a:solidFill>
                  <a:srgbClr val="292524"/>
                </a:solidFill>
                <a:latin typeface="Euphoria Script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92535" y="2541846"/>
            <a:ext cx="14102930" cy="550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9"/>
              </a:lnSpc>
            </a:pPr>
            <a:r>
              <a:rPr lang="en-US" sz="4201">
                <a:solidFill>
                  <a:srgbClr val="292524"/>
                </a:solidFill>
                <a:latin typeface="Montserrat Bold"/>
              </a:rPr>
              <a:t>Let’s watch a video about Diwali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724959" y="391754"/>
            <a:ext cx="12410551" cy="2064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32"/>
              </a:lnSpc>
            </a:pPr>
            <a:r>
              <a:rPr lang="en-US" sz="14188">
                <a:solidFill>
                  <a:srgbClr val="292524"/>
                </a:solidFill>
                <a:latin typeface="Euphoria Script"/>
              </a:rPr>
              <a:t>Warm-up activity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314700"/>
            <a:ext cx="11415166" cy="6421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6305" y="4378063"/>
            <a:ext cx="6510741" cy="3350072"/>
          </a:xfrm>
          <a:custGeom>
            <a:avLst/>
            <a:gdLst/>
            <a:ahLst/>
            <a:cxnLst/>
            <a:rect l="l" t="t" r="r" b="b"/>
            <a:pathLst>
              <a:path w="6510741" h="3350072">
                <a:moveTo>
                  <a:pt x="0" y="0"/>
                </a:moveTo>
                <a:lnTo>
                  <a:pt x="6510741" y="0"/>
                </a:lnTo>
                <a:lnTo>
                  <a:pt x="6510741" y="3350072"/>
                </a:lnTo>
                <a:lnTo>
                  <a:pt x="0" y="33500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92535" y="2551371"/>
            <a:ext cx="14102930" cy="598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5"/>
              </a:lnSpc>
            </a:pPr>
            <a:r>
              <a:rPr lang="en-US" sz="4601">
                <a:solidFill>
                  <a:srgbClr val="292524"/>
                </a:solidFill>
                <a:latin typeface="Montserrat Bold"/>
              </a:rPr>
              <a:t>Circle the correct answer about Diwali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72766" y="4139729"/>
            <a:ext cx="9429201" cy="562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669" lvl="1" indent="-464335">
              <a:lnSpc>
                <a:spcPts val="4258"/>
              </a:lnSpc>
              <a:buAutoNum type="arabicPeriod"/>
            </a:pPr>
            <a:r>
              <a:rPr lang="en-US" sz="4301">
                <a:solidFill>
                  <a:srgbClr val="292524"/>
                </a:solidFill>
                <a:latin typeface="Roca One"/>
              </a:rPr>
              <a:t> Diwali is a festival of ________ 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36422" y="4895850"/>
            <a:ext cx="3093165" cy="2863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2"/>
              </a:lnSpc>
            </a:pPr>
            <a:r>
              <a:rPr lang="en-US" sz="4301">
                <a:solidFill>
                  <a:srgbClr val="292524"/>
                </a:solidFill>
                <a:latin typeface="Roca One"/>
              </a:rPr>
              <a:t>a. colours</a:t>
            </a:r>
          </a:p>
          <a:p>
            <a:pPr>
              <a:lnSpc>
                <a:spcPts val="7742"/>
              </a:lnSpc>
            </a:pPr>
            <a:r>
              <a:rPr lang="en-US" sz="4301">
                <a:solidFill>
                  <a:srgbClr val="292524"/>
                </a:solidFill>
                <a:latin typeface="Roca One"/>
              </a:rPr>
              <a:t>b. lights</a:t>
            </a:r>
          </a:p>
          <a:p>
            <a:pPr>
              <a:lnSpc>
                <a:spcPts val="7742"/>
              </a:lnSpc>
            </a:pPr>
            <a:r>
              <a:rPr lang="en-US" sz="4301">
                <a:solidFill>
                  <a:srgbClr val="292524"/>
                </a:solidFill>
                <a:latin typeface="Roca One"/>
              </a:rPr>
              <a:t>c. films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38724" y="391754"/>
            <a:ext cx="12410551" cy="2064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32"/>
              </a:lnSpc>
            </a:pPr>
            <a:r>
              <a:rPr lang="en-US" sz="14188">
                <a:solidFill>
                  <a:srgbClr val="292524"/>
                </a:solidFill>
                <a:latin typeface="Euphoria Script"/>
              </a:rPr>
              <a:t>Warm-up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1057" y="4054004"/>
            <a:ext cx="5672030" cy="4114800"/>
          </a:xfrm>
          <a:custGeom>
            <a:avLst/>
            <a:gdLst/>
            <a:ahLst/>
            <a:cxnLst/>
            <a:rect l="l" t="t" r="r" b="b"/>
            <a:pathLst>
              <a:path w="5672030" h="4114800">
                <a:moveTo>
                  <a:pt x="0" y="0"/>
                </a:moveTo>
                <a:lnTo>
                  <a:pt x="5672030" y="0"/>
                </a:lnTo>
                <a:lnTo>
                  <a:pt x="56720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92535" y="2551371"/>
            <a:ext cx="14102930" cy="598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5"/>
              </a:lnSpc>
            </a:pPr>
            <a:r>
              <a:rPr lang="en-US" sz="4601">
                <a:solidFill>
                  <a:srgbClr val="292524"/>
                </a:solidFill>
                <a:latin typeface="Montserrat Bold"/>
              </a:rPr>
              <a:t>Circle the correct answer about Diwali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72766" y="4139729"/>
            <a:ext cx="9429201" cy="562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58"/>
              </a:lnSpc>
            </a:pPr>
            <a:r>
              <a:rPr lang="en-US" sz="4301">
                <a:solidFill>
                  <a:srgbClr val="292524"/>
                </a:solidFill>
                <a:latin typeface="Roca One"/>
              </a:rPr>
              <a:t>2.  Diwali lasts for ________ days 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36422" y="4895850"/>
            <a:ext cx="3093165" cy="2863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2"/>
              </a:lnSpc>
            </a:pPr>
            <a:r>
              <a:rPr lang="en-US" sz="4301">
                <a:solidFill>
                  <a:srgbClr val="292524"/>
                </a:solidFill>
                <a:latin typeface="Roca One"/>
              </a:rPr>
              <a:t>a. two</a:t>
            </a:r>
          </a:p>
          <a:p>
            <a:pPr>
              <a:lnSpc>
                <a:spcPts val="7742"/>
              </a:lnSpc>
            </a:pPr>
            <a:r>
              <a:rPr lang="en-US" sz="4301">
                <a:solidFill>
                  <a:srgbClr val="292524"/>
                </a:solidFill>
                <a:latin typeface="Roca One"/>
              </a:rPr>
              <a:t>b. five</a:t>
            </a:r>
          </a:p>
          <a:p>
            <a:pPr>
              <a:lnSpc>
                <a:spcPts val="7742"/>
              </a:lnSpc>
            </a:pPr>
            <a:r>
              <a:rPr lang="en-US" sz="4301">
                <a:solidFill>
                  <a:srgbClr val="292524"/>
                </a:solidFill>
                <a:latin typeface="Roca One"/>
              </a:rPr>
              <a:t>c. ten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97811" y="391754"/>
            <a:ext cx="12410551" cy="2064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32"/>
              </a:lnSpc>
            </a:pPr>
            <a:r>
              <a:rPr lang="en-US" sz="14188">
                <a:solidFill>
                  <a:srgbClr val="292524"/>
                </a:solidFill>
                <a:latin typeface="Euphoria Script"/>
              </a:rPr>
              <a:t>Warm-up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0078" y="3902184"/>
            <a:ext cx="4941017" cy="5356116"/>
          </a:xfrm>
          <a:custGeom>
            <a:avLst/>
            <a:gdLst/>
            <a:ahLst/>
            <a:cxnLst/>
            <a:rect l="l" t="t" r="r" b="b"/>
            <a:pathLst>
              <a:path w="4941017" h="5356116">
                <a:moveTo>
                  <a:pt x="0" y="0"/>
                </a:moveTo>
                <a:lnTo>
                  <a:pt x="4941017" y="0"/>
                </a:lnTo>
                <a:lnTo>
                  <a:pt x="4941017" y="5356116"/>
                </a:lnTo>
                <a:lnTo>
                  <a:pt x="0" y="53561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92535" y="2551371"/>
            <a:ext cx="14102930" cy="598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5"/>
              </a:lnSpc>
            </a:pPr>
            <a:r>
              <a:rPr lang="en-US" sz="4601">
                <a:solidFill>
                  <a:srgbClr val="292524"/>
                </a:solidFill>
                <a:latin typeface="Montserrat Bold"/>
              </a:rPr>
              <a:t>Circle the correct answer about Diwali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72766" y="3834929"/>
            <a:ext cx="10285223" cy="1810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84"/>
              </a:lnSpc>
            </a:pPr>
            <a:r>
              <a:rPr lang="en-US" sz="4301">
                <a:solidFill>
                  <a:srgbClr val="292524"/>
                </a:solidFill>
                <a:latin typeface="Roca One"/>
              </a:rPr>
              <a:t>3. Diwali is celebrated by ________ of people around the world.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75051" y="5883597"/>
            <a:ext cx="4755471" cy="2863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2"/>
              </a:lnSpc>
            </a:pPr>
            <a:r>
              <a:rPr lang="en-US" sz="4301">
                <a:solidFill>
                  <a:srgbClr val="292524"/>
                </a:solidFill>
                <a:latin typeface="Roca One"/>
              </a:rPr>
              <a:t>a. hundreds</a:t>
            </a:r>
          </a:p>
          <a:p>
            <a:pPr>
              <a:lnSpc>
                <a:spcPts val="7742"/>
              </a:lnSpc>
            </a:pPr>
            <a:r>
              <a:rPr lang="en-US" sz="4301">
                <a:solidFill>
                  <a:srgbClr val="292524"/>
                </a:solidFill>
                <a:latin typeface="Roca One"/>
              </a:rPr>
              <a:t>b. thousands</a:t>
            </a:r>
          </a:p>
          <a:p>
            <a:pPr>
              <a:lnSpc>
                <a:spcPts val="7742"/>
              </a:lnSpc>
            </a:pPr>
            <a:r>
              <a:rPr lang="en-US" sz="4301">
                <a:solidFill>
                  <a:srgbClr val="292524"/>
                </a:solidFill>
                <a:latin typeface="Roca One"/>
              </a:rPr>
              <a:t>c. millions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38724" y="391754"/>
            <a:ext cx="12410551" cy="2064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32"/>
              </a:lnSpc>
            </a:pPr>
            <a:r>
              <a:rPr lang="en-US" sz="14188">
                <a:solidFill>
                  <a:srgbClr val="292524"/>
                </a:solidFill>
                <a:latin typeface="Euphoria Script"/>
              </a:rPr>
              <a:t>Warm-up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92535" y="3436089"/>
            <a:ext cx="4374250" cy="6381532"/>
          </a:xfrm>
          <a:custGeom>
            <a:avLst/>
            <a:gdLst/>
            <a:ahLst/>
            <a:cxnLst/>
            <a:rect l="l" t="t" r="r" b="b"/>
            <a:pathLst>
              <a:path w="4374250" h="6381532">
                <a:moveTo>
                  <a:pt x="0" y="0"/>
                </a:moveTo>
                <a:lnTo>
                  <a:pt x="4374250" y="0"/>
                </a:lnTo>
                <a:lnTo>
                  <a:pt x="4374250" y="6381533"/>
                </a:lnTo>
                <a:lnTo>
                  <a:pt x="0" y="63815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92535" y="2551371"/>
            <a:ext cx="14102930" cy="598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5"/>
              </a:lnSpc>
            </a:pPr>
            <a:r>
              <a:rPr lang="en-US" sz="4601">
                <a:solidFill>
                  <a:srgbClr val="292524"/>
                </a:solidFill>
                <a:latin typeface="Montserrat Bold"/>
              </a:rPr>
              <a:t>Circle the correct answer about Diwali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98814" y="3683109"/>
            <a:ext cx="10359175" cy="1810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84"/>
              </a:lnSpc>
            </a:pPr>
            <a:r>
              <a:rPr lang="en-US" sz="4301">
                <a:solidFill>
                  <a:srgbClr val="292524"/>
                </a:solidFill>
                <a:latin typeface="Roca One"/>
              </a:rPr>
              <a:t>4. People celebrated Diwali by lighting up ________ 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87936" y="5805239"/>
            <a:ext cx="7092336" cy="2863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2"/>
              </a:lnSpc>
            </a:pPr>
            <a:r>
              <a:rPr lang="en-US" sz="4301">
                <a:solidFill>
                  <a:srgbClr val="292524"/>
                </a:solidFill>
                <a:latin typeface="Roca One"/>
              </a:rPr>
              <a:t>a. lamps</a:t>
            </a:r>
          </a:p>
          <a:p>
            <a:pPr>
              <a:lnSpc>
                <a:spcPts val="7742"/>
              </a:lnSpc>
            </a:pPr>
            <a:r>
              <a:rPr lang="en-US" sz="4301">
                <a:solidFill>
                  <a:srgbClr val="292524"/>
                </a:solidFill>
                <a:latin typeface="Roca One"/>
              </a:rPr>
              <a:t>b. matches</a:t>
            </a:r>
          </a:p>
          <a:p>
            <a:pPr>
              <a:lnSpc>
                <a:spcPts val="7742"/>
              </a:lnSpc>
            </a:pPr>
            <a:r>
              <a:rPr lang="en-US" sz="4301">
                <a:solidFill>
                  <a:srgbClr val="292524"/>
                </a:solidFill>
                <a:latin typeface="Roca One"/>
              </a:rPr>
              <a:t>c. barbecues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38724" y="391754"/>
            <a:ext cx="12410551" cy="2064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32"/>
              </a:lnSpc>
            </a:pPr>
            <a:r>
              <a:rPr lang="en-US" sz="14188">
                <a:solidFill>
                  <a:srgbClr val="292524"/>
                </a:solidFill>
                <a:latin typeface="Euphoria Script"/>
              </a:rPr>
              <a:t>Warm-up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2616" y="3415345"/>
            <a:ext cx="5200269" cy="5575337"/>
          </a:xfrm>
          <a:custGeom>
            <a:avLst/>
            <a:gdLst/>
            <a:ahLst/>
            <a:cxnLst/>
            <a:rect l="l" t="t" r="r" b="b"/>
            <a:pathLst>
              <a:path w="5200269" h="5575337">
                <a:moveTo>
                  <a:pt x="0" y="0"/>
                </a:moveTo>
                <a:lnTo>
                  <a:pt x="5200269" y="0"/>
                </a:lnTo>
                <a:lnTo>
                  <a:pt x="5200269" y="5575337"/>
                </a:lnTo>
                <a:lnTo>
                  <a:pt x="0" y="55753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92535" y="2551371"/>
            <a:ext cx="14102930" cy="598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5"/>
              </a:lnSpc>
            </a:pPr>
            <a:r>
              <a:rPr lang="en-US" sz="4601">
                <a:solidFill>
                  <a:srgbClr val="292524"/>
                </a:solidFill>
                <a:latin typeface="Montserrat Bold"/>
              </a:rPr>
              <a:t>Circle the correct answer about Diwali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98814" y="3779475"/>
            <a:ext cx="10889186" cy="867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84"/>
              </a:lnSpc>
            </a:pPr>
            <a:r>
              <a:rPr lang="en-US" sz="4301">
                <a:solidFill>
                  <a:srgbClr val="292524"/>
                </a:solidFill>
                <a:latin typeface="Roca One"/>
              </a:rPr>
              <a:t>5. Diwali is an important time for ________ 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63845" y="4895850"/>
            <a:ext cx="7092336" cy="2863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2"/>
              </a:lnSpc>
            </a:pPr>
            <a:r>
              <a:rPr lang="en-US" sz="4301">
                <a:solidFill>
                  <a:srgbClr val="292524"/>
                </a:solidFill>
                <a:latin typeface="Roca One"/>
              </a:rPr>
              <a:t>a. families</a:t>
            </a:r>
          </a:p>
          <a:p>
            <a:pPr>
              <a:lnSpc>
                <a:spcPts val="7742"/>
              </a:lnSpc>
            </a:pPr>
            <a:r>
              <a:rPr lang="en-US" sz="4301">
                <a:solidFill>
                  <a:srgbClr val="292524"/>
                </a:solidFill>
                <a:latin typeface="Roca One"/>
              </a:rPr>
              <a:t>b. pets</a:t>
            </a:r>
          </a:p>
          <a:p>
            <a:pPr>
              <a:lnSpc>
                <a:spcPts val="7742"/>
              </a:lnSpc>
            </a:pPr>
            <a:r>
              <a:rPr lang="en-US" sz="4301">
                <a:solidFill>
                  <a:srgbClr val="292524"/>
                </a:solidFill>
                <a:latin typeface="Roca One"/>
              </a:rPr>
              <a:t>c. students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38724" y="391754"/>
            <a:ext cx="12410551" cy="2064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32"/>
              </a:lnSpc>
            </a:pPr>
            <a:r>
              <a:rPr lang="en-US" sz="14188">
                <a:solidFill>
                  <a:srgbClr val="292524"/>
                </a:solidFill>
                <a:latin typeface="Euphoria Script"/>
              </a:rPr>
              <a:t>Warm-up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15785">
            <a:off x="-140401" y="-971442"/>
            <a:ext cx="18568801" cy="3534347"/>
            <a:chOff x="0" y="0"/>
            <a:chExt cx="24758402" cy="4712463"/>
          </a:xfrm>
        </p:grpSpPr>
        <p:sp>
          <p:nvSpPr>
            <p:cNvPr id="3" name="Freeform 3"/>
            <p:cNvSpPr/>
            <p:nvPr/>
          </p:nvSpPr>
          <p:spPr>
            <a:xfrm rot="-404402">
              <a:off x="143338" y="381231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0" y="0"/>
                  </a:moveTo>
                  <a:lnTo>
                    <a:pt x="6663458" y="0"/>
                  </a:lnTo>
                  <a:lnTo>
                    <a:pt x="6663458" y="2834998"/>
                  </a:lnTo>
                  <a:lnTo>
                    <a:pt x="0" y="28349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295897" flipH="1">
              <a:off x="5772676" y="281170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6663457" y="0"/>
                  </a:moveTo>
                  <a:lnTo>
                    <a:pt x="0" y="0"/>
                  </a:lnTo>
                  <a:lnTo>
                    <a:pt x="0" y="2834999"/>
                  </a:lnTo>
                  <a:lnTo>
                    <a:pt x="6663457" y="2834999"/>
                  </a:lnTo>
                  <a:lnTo>
                    <a:pt x="666345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6771">
              <a:off x="12293396" y="759906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0" y="0"/>
                  </a:moveTo>
                  <a:lnTo>
                    <a:pt x="6663458" y="0"/>
                  </a:lnTo>
                  <a:lnTo>
                    <a:pt x="6663458" y="2834999"/>
                  </a:lnTo>
                  <a:lnTo>
                    <a:pt x="0" y="2834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611639" flipH="1">
              <a:off x="17896667" y="1310186"/>
              <a:ext cx="6663458" cy="2834998"/>
            </a:xfrm>
            <a:custGeom>
              <a:avLst/>
              <a:gdLst/>
              <a:ahLst/>
              <a:cxnLst/>
              <a:rect l="l" t="t" r="r" b="b"/>
              <a:pathLst>
                <a:path w="6663458" h="2834998">
                  <a:moveTo>
                    <a:pt x="6663457" y="0"/>
                  </a:moveTo>
                  <a:lnTo>
                    <a:pt x="0" y="0"/>
                  </a:lnTo>
                  <a:lnTo>
                    <a:pt x="0" y="2834999"/>
                  </a:lnTo>
                  <a:lnTo>
                    <a:pt x="6663457" y="2834999"/>
                  </a:lnTo>
                  <a:lnTo>
                    <a:pt x="666345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548430" y="3573814"/>
            <a:ext cx="15879510" cy="5973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669" lvl="1" indent="-464335">
              <a:lnSpc>
                <a:spcPts val="8000"/>
              </a:lnSpc>
              <a:buAutoNum type="arabicPeriod"/>
            </a:pPr>
            <a:r>
              <a:rPr lang="en-US" sz="4301">
                <a:solidFill>
                  <a:srgbClr val="292524"/>
                </a:solidFill>
                <a:latin typeface="Roca One"/>
              </a:rPr>
              <a:t>Do you enjoy attending festivals?</a:t>
            </a:r>
          </a:p>
          <a:p>
            <a:pPr marL="928669" lvl="1" indent="-464335">
              <a:lnSpc>
                <a:spcPts val="8000"/>
              </a:lnSpc>
              <a:buAutoNum type="arabicPeriod"/>
            </a:pPr>
            <a:r>
              <a:rPr lang="en-US" sz="4301">
                <a:solidFill>
                  <a:srgbClr val="292524"/>
                </a:solidFill>
                <a:latin typeface="Roca One"/>
              </a:rPr>
              <a:t>What special food and activities do you have for these festivals?</a:t>
            </a:r>
          </a:p>
          <a:p>
            <a:pPr marL="928669" lvl="1" indent="-464335">
              <a:lnSpc>
                <a:spcPts val="8000"/>
              </a:lnSpc>
              <a:buAutoNum type="arabicPeriod"/>
            </a:pPr>
            <a:r>
              <a:rPr lang="en-US" sz="4301">
                <a:solidFill>
                  <a:srgbClr val="292524"/>
                </a:solidFill>
                <a:latin typeface="Roca One"/>
              </a:rPr>
              <a:t>How do you celebrate Spring Festival?</a:t>
            </a:r>
          </a:p>
          <a:p>
            <a:pPr marL="928669" lvl="1" indent="-464335">
              <a:lnSpc>
                <a:spcPts val="8000"/>
              </a:lnSpc>
              <a:buAutoNum type="arabicPeriod"/>
            </a:pPr>
            <a:r>
              <a:rPr lang="en-US" sz="4301">
                <a:solidFill>
                  <a:srgbClr val="292524"/>
                </a:solidFill>
                <a:latin typeface="Roca One"/>
              </a:rPr>
              <a:t>What is your favorite festival?</a:t>
            </a:r>
          </a:p>
          <a:p>
            <a:pPr marL="928669" lvl="1" indent="-464335">
              <a:lnSpc>
                <a:spcPts val="8000"/>
              </a:lnSpc>
              <a:buAutoNum type="arabicPeriod"/>
            </a:pPr>
            <a:r>
              <a:rPr lang="en-US" sz="4301">
                <a:solidFill>
                  <a:srgbClr val="292524"/>
                </a:solidFill>
                <a:latin typeface="Roca One"/>
              </a:rPr>
              <a:t>Why do you think festivals are important?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03574" y="1575627"/>
            <a:ext cx="14169223" cy="2064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32"/>
              </a:lnSpc>
            </a:pPr>
            <a:r>
              <a:rPr lang="en-US" sz="14188">
                <a:solidFill>
                  <a:srgbClr val="292524"/>
                </a:solidFill>
                <a:latin typeface="Euphoria Script"/>
              </a:rPr>
              <a:t>Conversation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847" y="8774385"/>
            <a:ext cx="18753936" cy="1745583"/>
            <a:chOff x="0" y="0"/>
            <a:chExt cx="4939308" cy="4597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9308" cy="459742"/>
            </a:xfrm>
            <a:custGeom>
              <a:avLst/>
              <a:gdLst/>
              <a:ahLst/>
              <a:cxnLst/>
              <a:rect l="l" t="t" r="r" b="b"/>
              <a:pathLst>
                <a:path w="4939308" h="459742">
                  <a:moveTo>
                    <a:pt x="0" y="0"/>
                  </a:moveTo>
                  <a:lnTo>
                    <a:pt x="4939308" y="0"/>
                  </a:lnTo>
                  <a:lnTo>
                    <a:pt x="4939308" y="459742"/>
                  </a:lnTo>
                  <a:lnTo>
                    <a:pt x="0" y="459742"/>
                  </a:lnTo>
                  <a:close/>
                </a:path>
              </a:pathLst>
            </a:custGeom>
            <a:solidFill>
              <a:srgbClr val="91C4C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39308" cy="497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67646">
            <a:off x="-1493216" y="-237329"/>
            <a:ext cx="9244399" cy="2944977"/>
            <a:chOff x="0" y="0"/>
            <a:chExt cx="12325866" cy="3926636"/>
          </a:xfrm>
        </p:grpSpPr>
        <p:sp>
          <p:nvSpPr>
            <p:cNvPr id="6" name="Freeform 6"/>
            <p:cNvSpPr/>
            <p:nvPr/>
          </p:nvSpPr>
          <p:spPr>
            <a:xfrm rot="-620188">
              <a:off x="197356" y="566440"/>
              <a:ext cx="6566520" cy="2793756"/>
            </a:xfrm>
            <a:custGeom>
              <a:avLst/>
              <a:gdLst/>
              <a:ahLst/>
              <a:cxnLst/>
              <a:rect l="l" t="t" r="r" b="b"/>
              <a:pathLst>
                <a:path w="6566520" h="2793756">
                  <a:moveTo>
                    <a:pt x="0" y="0"/>
                  </a:moveTo>
                  <a:lnTo>
                    <a:pt x="6566519" y="0"/>
                  </a:lnTo>
                  <a:lnTo>
                    <a:pt x="6566519" y="2793756"/>
                  </a:lnTo>
                  <a:lnTo>
                    <a:pt x="0" y="2793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80111" flipH="1">
              <a:off x="5727688" y="120048"/>
              <a:ext cx="6566520" cy="2793756"/>
            </a:xfrm>
            <a:custGeom>
              <a:avLst/>
              <a:gdLst/>
              <a:ahLst/>
              <a:cxnLst/>
              <a:rect l="l" t="t" r="r" b="b"/>
              <a:pathLst>
                <a:path w="6566520" h="2793756">
                  <a:moveTo>
                    <a:pt x="6566520" y="0"/>
                  </a:moveTo>
                  <a:lnTo>
                    <a:pt x="0" y="0"/>
                  </a:lnTo>
                  <a:lnTo>
                    <a:pt x="0" y="2793755"/>
                  </a:lnTo>
                  <a:lnTo>
                    <a:pt x="6566520" y="2793755"/>
                  </a:lnTo>
                  <a:lnTo>
                    <a:pt x="656652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7817467" y="250601"/>
            <a:ext cx="9712315" cy="2064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32"/>
              </a:lnSpc>
            </a:pPr>
            <a:r>
              <a:rPr lang="en-US" sz="14188">
                <a:solidFill>
                  <a:srgbClr val="292524"/>
                </a:solidFill>
                <a:latin typeface="Euphoria Script"/>
              </a:rPr>
              <a:t>Discussion Topic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60580" y="2076842"/>
            <a:ext cx="10972434" cy="7228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3"/>
              </a:lnSpc>
            </a:pPr>
            <a:r>
              <a:rPr lang="en-US" sz="3872">
                <a:solidFill>
                  <a:srgbClr val="292524"/>
                </a:solidFill>
                <a:latin typeface="Roca One Bold Italics"/>
              </a:rPr>
              <a:t>Describe a festival in your country.</a:t>
            </a:r>
          </a:p>
          <a:p>
            <a:pPr>
              <a:lnSpc>
                <a:spcPts val="7203"/>
              </a:lnSpc>
            </a:pPr>
            <a:r>
              <a:rPr lang="en-US" sz="3872">
                <a:solidFill>
                  <a:srgbClr val="292524"/>
                </a:solidFill>
                <a:latin typeface="Roca One"/>
              </a:rPr>
              <a:t>You should say:</a:t>
            </a:r>
          </a:p>
          <a:p>
            <a:pPr marL="836122" lvl="1" indent="-418061">
              <a:lnSpc>
                <a:spcPts val="7203"/>
              </a:lnSpc>
              <a:buFont typeface="Arial"/>
              <a:buChar char="•"/>
            </a:pPr>
            <a:r>
              <a:rPr lang="en-US" sz="3872">
                <a:solidFill>
                  <a:srgbClr val="292524"/>
                </a:solidFill>
                <a:latin typeface="Roca One"/>
              </a:rPr>
              <a:t>What the festival is</a:t>
            </a:r>
          </a:p>
          <a:p>
            <a:pPr marL="836122" lvl="1" indent="-418061">
              <a:lnSpc>
                <a:spcPts val="7203"/>
              </a:lnSpc>
              <a:buFont typeface="Arial"/>
              <a:buChar char="•"/>
            </a:pPr>
            <a:r>
              <a:rPr lang="en-US" sz="3872">
                <a:solidFill>
                  <a:srgbClr val="292524"/>
                </a:solidFill>
                <a:latin typeface="Roca One"/>
              </a:rPr>
              <a:t>When and where it is celebrated</a:t>
            </a:r>
          </a:p>
          <a:p>
            <a:pPr marL="836122" lvl="1" indent="-418061">
              <a:lnSpc>
                <a:spcPts val="7203"/>
              </a:lnSpc>
              <a:buFont typeface="Arial"/>
              <a:buChar char="•"/>
            </a:pPr>
            <a:r>
              <a:rPr lang="en-US" sz="3872">
                <a:solidFill>
                  <a:srgbClr val="292524"/>
                </a:solidFill>
                <a:latin typeface="Roca One"/>
              </a:rPr>
              <a:t>How people celebrate it, and</a:t>
            </a:r>
          </a:p>
          <a:p>
            <a:pPr marL="836122" lvl="1" indent="-418061">
              <a:lnSpc>
                <a:spcPts val="7203"/>
              </a:lnSpc>
              <a:buFont typeface="Arial"/>
              <a:buChar char="•"/>
            </a:pPr>
            <a:r>
              <a:rPr lang="en-US" sz="3872">
                <a:solidFill>
                  <a:srgbClr val="292524"/>
                </a:solidFill>
                <a:latin typeface="Roca One"/>
              </a:rPr>
              <a:t>Why this festival is important in your country</a:t>
            </a:r>
          </a:p>
          <a:p>
            <a:pPr>
              <a:lnSpc>
                <a:spcPts val="7203"/>
              </a:lnSpc>
            </a:pPr>
            <a:endParaRPr lang="en-US" sz="3872">
              <a:solidFill>
                <a:srgbClr val="292524"/>
              </a:solidFill>
              <a:latin typeface="Roca One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573" y="2303471"/>
            <a:ext cx="6326253" cy="6326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269</Words>
  <Application>Microsoft Office PowerPoint</Application>
  <PresentationFormat>Custom</PresentationFormat>
  <Paragraphs>63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Montserrat Bold</vt:lpstr>
      <vt:lpstr>Montserrat</vt:lpstr>
      <vt:lpstr>Calibri</vt:lpstr>
      <vt:lpstr>Euphoria Script</vt:lpstr>
      <vt:lpstr>Roca One Bold Italics</vt:lpstr>
      <vt:lpstr>Roca One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Topic: Festivals (Teenagers)</dc:title>
  <cp:lastModifiedBy>X1 GEN 1</cp:lastModifiedBy>
  <cp:revision>4</cp:revision>
  <dcterms:created xsi:type="dcterms:W3CDTF">2006-08-16T00:00:00Z</dcterms:created>
  <dcterms:modified xsi:type="dcterms:W3CDTF">2024-04-09T04:16:08Z</dcterms:modified>
  <dc:identifier>DAGB45fuogI</dc:identifier>
</cp:coreProperties>
</file>